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D5526BF-7B6D-4EF5-A615-61EE0C5D9D5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EFFF5E6-2A50-4C6E-A14C-72EE4F2E8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26BF-7B6D-4EF5-A615-61EE0C5D9D5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F5E6-2A50-4C6E-A14C-72EE4F2E8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26BF-7B6D-4EF5-A615-61EE0C5D9D5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F5E6-2A50-4C6E-A14C-72EE4F2E8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26BF-7B6D-4EF5-A615-61EE0C5D9D5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F5E6-2A50-4C6E-A14C-72EE4F2E8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26BF-7B6D-4EF5-A615-61EE0C5D9D5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F5E6-2A50-4C6E-A14C-72EE4F2E8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26BF-7B6D-4EF5-A615-61EE0C5D9D5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F5E6-2A50-4C6E-A14C-72EE4F2E813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26BF-7B6D-4EF5-A615-61EE0C5D9D5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F5E6-2A50-4C6E-A14C-72EE4F2E813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26BF-7B6D-4EF5-A615-61EE0C5D9D5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F5E6-2A50-4C6E-A14C-72EE4F2E8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26BF-7B6D-4EF5-A615-61EE0C5D9D5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F5E6-2A50-4C6E-A14C-72EE4F2E8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D5526BF-7B6D-4EF5-A615-61EE0C5D9D5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EFFF5E6-2A50-4C6E-A14C-72EE4F2E8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D5526BF-7B6D-4EF5-A615-61EE0C5D9D5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EFFF5E6-2A50-4C6E-A14C-72EE4F2E8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D5526BF-7B6D-4EF5-A615-61EE0C5D9D5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EFFF5E6-2A50-4C6E-A14C-72EE4F2E81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628800"/>
            <a:ext cx="7056784" cy="388843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Внеурочная </a:t>
            </a:r>
            <a:r>
              <a:rPr lang="ru-RU" b="1" dirty="0"/>
              <a:t>деятельность как фактор формирования коммуникативной компетенции младших 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60648"/>
            <a:ext cx="7488832" cy="72008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ОГАОУ «</a:t>
            </a:r>
            <a:r>
              <a:rPr lang="ru-RU" b="1" dirty="0" err="1">
                <a:solidFill>
                  <a:schemeClr val="bg1"/>
                </a:solidFill>
              </a:rPr>
              <a:t>Губкинская</a:t>
            </a:r>
            <a:r>
              <a:rPr lang="ru-RU" b="1" dirty="0">
                <a:solidFill>
                  <a:schemeClr val="bg1"/>
                </a:solidFill>
              </a:rPr>
              <a:t> СОШ с УИОП»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Белгородской </a:t>
            </a:r>
            <a:r>
              <a:rPr lang="ru-RU" b="1" dirty="0">
                <a:solidFill>
                  <a:schemeClr val="bg1"/>
                </a:solidFill>
              </a:rPr>
              <a:t>области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7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96752"/>
            <a:ext cx="7416824" cy="460851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Основная характеристика коммуникативного подхода в обучении </a:t>
            </a:r>
            <a:endParaRPr lang="ru-RU" sz="36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</a:t>
            </a:r>
            <a:r>
              <a:rPr lang="ru-RU" sz="3200" dirty="0" smtClean="0"/>
              <a:t>«</a:t>
            </a:r>
            <a:r>
              <a:rPr lang="ru-RU" sz="3200" dirty="0"/>
              <a:t>учиться общению общаясь</a:t>
            </a:r>
            <a:r>
              <a:rPr lang="ru-RU" sz="3200" dirty="0" smtClean="0"/>
              <a:t>»</a:t>
            </a:r>
            <a:endParaRPr lang="ru-RU" sz="3200" dirty="0"/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362332" y="3645024"/>
            <a:ext cx="57606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11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360040"/>
          </a:xfrm>
        </p:spPr>
        <p:txBody>
          <a:bodyPr>
            <a:noAutofit/>
          </a:bodyPr>
          <a:lstStyle/>
          <a:p>
            <a:r>
              <a:rPr lang="ru-RU" sz="2800" b="1" dirty="0"/>
              <a:t>Составляющие коммуникативной компетенции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90465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200" dirty="0"/>
              <a:t>1) знания особенностей и проблем тех людей, с которыми имеется потребность общаться;</a:t>
            </a:r>
          </a:p>
          <a:p>
            <a:pPr marL="0" indent="0">
              <a:buNone/>
            </a:pPr>
            <a:r>
              <a:rPr lang="ru-RU" sz="4200" dirty="0"/>
              <a:t> 2) владение соответствующими коммуникативными технологиями;</a:t>
            </a:r>
          </a:p>
          <a:p>
            <a:pPr marL="0" indent="0">
              <a:buNone/>
            </a:pPr>
            <a:r>
              <a:rPr lang="ru-RU" sz="4200" dirty="0"/>
              <a:t> 3) умение анализировать жесты, мимику и интонации собеседника; </a:t>
            </a:r>
          </a:p>
          <a:p>
            <a:pPr marL="0" indent="0">
              <a:buNone/>
            </a:pPr>
            <a:r>
              <a:rPr lang="ru-RU" sz="4200" dirty="0"/>
              <a:t>4) знакомство с азами ораторского искусства, их практическое применение; </a:t>
            </a:r>
          </a:p>
          <a:p>
            <a:pPr marL="0" indent="0">
              <a:buNone/>
            </a:pPr>
            <a:r>
              <a:rPr lang="ru-RU" sz="4200" dirty="0"/>
              <a:t>5) способность избегать конфликтов и урегулировать те, что возникли;</a:t>
            </a:r>
          </a:p>
          <a:p>
            <a:pPr marL="0" indent="0">
              <a:buNone/>
            </a:pPr>
            <a:r>
              <a:rPr lang="ru-RU" sz="4200" dirty="0" smtClean="0"/>
              <a:t>6</a:t>
            </a:r>
            <a:r>
              <a:rPr lang="ru-RU" sz="4200" dirty="0"/>
              <a:t>) богатый словарный запас;</a:t>
            </a:r>
          </a:p>
          <a:p>
            <a:pPr marL="0" indent="0">
              <a:buNone/>
            </a:pPr>
            <a:r>
              <a:rPr lang="ru-RU" sz="4200" dirty="0" smtClean="0"/>
              <a:t>7</a:t>
            </a:r>
            <a:r>
              <a:rPr lang="ru-RU" sz="4200" dirty="0"/>
              <a:t>) искусство </a:t>
            </a:r>
            <a:r>
              <a:rPr lang="ru-RU" sz="4200" dirty="0" err="1"/>
              <a:t>эмпатии</a:t>
            </a:r>
            <a:r>
              <a:rPr lang="ru-RU" sz="4200" dirty="0"/>
              <a:t>;</a:t>
            </a:r>
          </a:p>
          <a:p>
            <a:pPr marL="0" indent="0">
              <a:buNone/>
            </a:pPr>
            <a:r>
              <a:rPr lang="ru-RU" sz="4200" dirty="0"/>
              <a:t> 8) соблюдение норм этики и этикета; </a:t>
            </a:r>
          </a:p>
          <a:p>
            <a:pPr marL="0" indent="0">
              <a:buNone/>
            </a:pPr>
            <a:r>
              <a:rPr lang="ru-RU" sz="4200" dirty="0"/>
              <a:t>9) некоторые актерские способности; </a:t>
            </a:r>
          </a:p>
          <a:p>
            <a:pPr marL="0" indent="0">
              <a:buNone/>
            </a:pPr>
            <a:r>
              <a:rPr lang="ru-RU" sz="4200" dirty="0"/>
              <a:t>10) навыки активного слушания;</a:t>
            </a:r>
          </a:p>
          <a:p>
            <a:pPr marL="0" indent="0">
              <a:buNone/>
            </a:pPr>
            <a:r>
              <a:rPr lang="ru-RU" sz="4200" dirty="0"/>
              <a:t> 11) грамотность и стилистическая </a:t>
            </a:r>
            <a:r>
              <a:rPr lang="ru-RU" sz="4200" dirty="0" err="1"/>
              <a:t>нормированность</a:t>
            </a:r>
            <a:r>
              <a:rPr lang="ru-RU" sz="4200" dirty="0"/>
              <a:t> письменной речи; </a:t>
            </a:r>
          </a:p>
          <a:p>
            <a:pPr marL="0" indent="0">
              <a:buNone/>
            </a:pPr>
            <a:r>
              <a:rPr lang="ru-RU" sz="4200" dirty="0"/>
              <a:t>12) развитая устная речь, уверенная интонация и соответствующая эмоционально-ситуативная </a:t>
            </a:r>
            <a:r>
              <a:rPr lang="ru-RU" sz="4200" dirty="0" smtClean="0"/>
              <a:t>окраска</a:t>
            </a:r>
            <a:r>
              <a:rPr lang="ru-RU" sz="42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78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632848" cy="10081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Особенности внеурочной деятельности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76872"/>
            <a:ext cx="7632848" cy="4032448"/>
          </a:xfrm>
        </p:spPr>
        <p:txBody>
          <a:bodyPr/>
          <a:lstStyle/>
          <a:p>
            <a:r>
              <a:rPr lang="ru-RU" dirty="0" smtClean="0"/>
              <a:t>Меняется </a:t>
            </a:r>
            <a:r>
              <a:rPr lang="ru-RU" dirty="0"/>
              <a:t>позиция </a:t>
            </a:r>
            <a:r>
              <a:rPr lang="ru-RU" dirty="0" smtClean="0"/>
              <a:t>ученика</a:t>
            </a:r>
          </a:p>
          <a:p>
            <a:r>
              <a:rPr lang="ru-RU" dirty="0" smtClean="0"/>
              <a:t>Реализация через работу детских самодеятельных </a:t>
            </a:r>
            <a:r>
              <a:rPr lang="ru-RU" dirty="0"/>
              <a:t>творческих объединений и занятий по </a:t>
            </a:r>
            <a:r>
              <a:rPr lang="ru-RU" dirty="0" smtClean="0"/>
              <a:t>интересам</a:t>
            </a:r>
          </a:p>
          <a:p>
            <a:r>
              <a:rPr lang="ru-RU" dirty="0" smtClean="0"/>
              <a:t>Расширение и углубление знаний учащихся, полученных на уроках</a:t>
            </a:r>
          </a:p>
          <a:p>
            <a:r>
              <a:rPr lang="ru-RU" dirty="0" smtClean="0"/>
              <a:t>Создание условий для формирования новых интересов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97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/>
          </a:bodyPr>
          <a:lstStyle/>
          <a:p>
            <a:r>
              <a:rPr lang="ru-RU" sz="2400" b="1" dirty="0"/>
              <a:t>Основные формы учебной коммуникации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023637"/>
              </p:ext>
            </p:extLst>
          </p:nvPr>
        </p:nvGraphicFramePr>
        <p:xfrm>
          <a:off x="755576" y="952021"/>
          <a:ext cx="7632848" cy="50354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16424"/>
                <a:gridCol w="3816424"/>
              </a:tblGrid>
              <a:tr h="662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FF0000"/>
                          </a:solidFill>
                          <a:effectLst/>
                        </a:rPr>
                        <a:t>Монологические формы речевой коммуникации</a:t>
                      </a:r>
                      <a:endParaRPr lang="ru-RU" sz="2000" u="sng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Диалогические формы речевой коммуникации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8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Выступать с готовой заранее речью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Учебная беседа учителя и ученика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6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Выступать с неподготовленной речью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Учебная беседа в парах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8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Рассказывать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Учебная беседа в группах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8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Пересказывать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Дискуссия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8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Спрашивать и задавать вопросы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Дебаты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8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Сообщать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Переговоры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8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Докладывать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Ответы на вопросы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8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Отвечать на вопросы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Ролевая игра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8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Аргументировать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Театрализация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8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Ассоциировать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Блиц-турнир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8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Критиковать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Учебный ринг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8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Доказывать и опровергать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Открытый микрофон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8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Защищать и доказывать своё мнение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Защита проекта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89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61" y="215976"/>
            <a:ext cx="8982439" cy="634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153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168352" cy="3010346"/>
          </a:xfrm>
        </p:spPr>
        <p:txBody>
          <a:bodyPr>
            <a:normAutofit/>
          </a:bodyPr>
          <a:lstStyle/>
          <a:p>
            <a:r>
              <a:rPr lang="ru-RU" dirty="0" smtClean="0"/>
              <a:t>Его величество - театр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5933" y="3933056"/>
            <a:ext cx="4259615" cy="239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4464496" cy="312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656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Моя семья</a:t>
            </a:r>
          </a:p>
          <a:p>
            <a:r>
              <a:rPr lang="ru-RU" dirty="0" smtClean="0"/>
              <a:t>Моя малая родина.</a:t>
            </a:r>
          </a:p>
          <a:p>
            <a:r>
              <a:rPr lang="ru-RU" dirty="0" smtClean="0"/>
              <a:t>Книга памяти</a:t>
            </a:r>
          </a:p>
          <a:p>
            <a:r>
              <a:rPr lang="ru-RU" dirty="0" smtClean="0"/>
              <a:t>Красная книга области</a:t>
            </a:r>
          </a:p>
          <a:p>
            <a:r>
              <a:rPr lang="ru-RU" dirty="0" smtClean="0"/>
              <a:t>Моя первая книга</a:t>
            </a:r>
          </a:p>
          <a:p>
            <a:r>
              <a:rPr lang="ru-RU" dirty="0" smtClean="0"/>
              <a:t>Мои домашние питомцы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79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75240" cy="5486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Творческие конкурсы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92696"/>
            <a:ext cx="2165554" cy="29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44" y="836712"/>
            <a:ext cx="4006240" cy="283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01" y="4221088"/>
            <a:ext cx="3312368" cy="234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2777"/>
            <a:ext cx="3816424" cy="270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311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121</TotalTime>
  <Words>276</Words>
  <Application>Microsoft Office PowerPoint</Application>
  <PresentationFormat>Экран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Внеурочная деятельность как фактор формирования коммуникативной компетенции младших школьников</vt:lpstr>
      <vt:lpstr>Презентация PowerPoint</vt:lpstr>
      <vt:lpstr>Составляющие коммуникативной компетенции</vt:lpstr>
      <vt:lpstr>Особенности внеурочной деятельности</vt:lpstr>
      <vt:lpstr>Основные формы учебной коммуникации</vt:lpstr>
      <vt:lpstr>Презентация PowerPoint</vt:lpstr>
      <vt:lpstr>Его величество - театр</vt:lpstr>
      <vt:lpstr>Проектная деятельность</vt:lpstr>
      <vt:lpstr>Творческие конкурсы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Внеурочная деятельность как фактор формирования коммуникативной компетенции младших школьников</dc:title>
  <dc:creator>Барановы</dc:creator>
  <cp:lastModifiedBy>Барановы</cp:lastModifiedBy>
  <cp:revision>10</cp:revision>
  <dcterms:created xsi:type="dcterms:W3CDTF">2022-02-14T15:55:05Z</dcterms:created>
  <dcterms:modified xsi:type="dcterms:W3CDTF">2022-02-24T16:22:42Z</dcterms:modified>
</cp:coreProperties>
</file>